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51" r:id="rId3"/>
    <p:sldId id="353" r:id="rId4"/>
    <p:sldId id="290" r:id="rId5"/>
    <p:sldId id="291" r:id="rId6"/>
    <p:sldId id="354" r:id="rId7"/>
    <p:sldId id="374" r:id="rId8"/>
    <p:sldId id="375" r:id="rId9"/>
    <p:sldId id="377" r:id="rId10"/>
    <p:sldId id="355" r:id="rId11"/>
    <p:sldId id="376" r:id="rId12"/>
    <p:sldId id="344" r:id="rId13"/>
    <p:sldId id="305" r:id="rId14"/>
    <p:sldId id="306" r:id="rId15"/>
    <p:sldId id="332" r:id="rId16"/>
    <p:sldId id="333" r:id="rId17"/>
    <p:sldId id="334" r:id="rId18"/>
    <p:sldId id="3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21C5D7-430D-48CD-A2FA-BF61A88CFB13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BCB26D-59A2-4521-A367-71B084A1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62DDBE-6B03-44CB-9644-2F4C34988E77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023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FF60-70D4-4958-9A7C-B75BD25977D9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7D69-3C58-44C6-9E6D-FE42B58A4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3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3EE2-1745-44D6-8412-2D25FABD73EB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EA19-6D1A-4331-9668-4C1FE91EE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6972-6F6A-4DC3-9F4C-9F19784FBC9E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DF29-1D64-4148-B4CE-6440864F0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B84A-FB59-4B8D-98DF-0EAFB36B8AC5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6454-970C-4440-A927-EBF2320B2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8D19-5A6B-4250-856E-5BECF7F620BB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2447-7698-4631-AA29-42A2777D3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937B-709D-4A0C-8784-630E4422F8AA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AB48-2FDF-4196-B433-CA54CFAE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2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DD56-E779-495B-A194-AD7846310680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C42D-F1B2-4440-883C-8B7B57619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3117-16C9-4F93-BE3A-1C84673BFFC8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58FC-12F5-4CAD-AC86-C1EC4216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874F-7CB4-45F8-937C-34D87346F5AD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69C3-767A-43C4-8353-99C5C3D15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A133-D757-4188-A979-AD05451116F4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D3D4-0CA7-4323-9DE2-17D162021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0E06-4368-4DF5-8EB0-A8C1DA0E6A82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4D09-9DA1-466B-9FDA-94C56A69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B9E10E-95F1-4066-9CDE-6A86783C36B7}" type="datetime1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DC384-CD12-4F05-BE5D-27AE5DD4C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59718" y="5638800"/>
            <a:ext cx="6176963" cy="609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id-ID" altLang="ja-JP" sz="1600" b="1" dirty="0">
                <a:latin typeface="Bell MT" panose="02020503060305020303" pitchFamily="18" charset="0"/>
              </a:rPr>
              <a:t>Burhanuddin Muhtadi, MA, Ph.D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ja-JP" sz="1600" b="1" dirty="0">
                <a:latin typeface="Bell MT" panose="02020503060305020303" pitchFamily="18" charset="0"/>
              </a:rPr>
              <a:t>Jakarta, 9</a:t>
            </a:r>
            <a:r>
              <a:rPr lang="id-ID" altLang="ja-JP" sz="1600" b="1" dirty="0">
                <a:latin typeface="Bell MT" panose="02020503060305020303" pitchFamily="18" charset="0"/>
              </a:rPr>
              <a:t> Desember 2019</a:t>
            </a:r>
            <a:endParaRPr lang="en-US" altLang="ja-JP" sz="1600" b="1" dirty="0">
              <a:latin typeface="Bell MT" panose="02020503060305020303" pitchFamily="18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92163" y="912813"/>
            <a:ext cx="7666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id-ID" altLang="ja-JP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JOKOWI’S </a:t>
            </a:r>
            <a:r>
              <a:rPr lang="en-US" altLang="ja-JP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TERM</a:t>
            </a:r>
            <a:r>
              <a:rPr lang="id-ID" altLang="ja-JP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altLang="ja-JP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altLang="ja-JP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ECONOMY OVER DEMOCRATIC REFORM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92163" y="609600"/>
            <a:ext cx="7666037" cy="1524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914400" y="6248400"/>
            <a:ext cx="7666038" cy="1524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943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D" sz="3600" b="1" dirty="0">
                <a:latin typeface="Bell MT" pitchFamily="18" charset="0"/>
              </a:rPr>
              <a:t>More </a:t>
            </a:r>
            <a:r>
              <a:rPr lang="id-ID" sz="3600" b="1" dirty="0">
                <a:latin typeface="Bell MT" pitchFamily="18" charset="0"/>
              </a:rPr>
              <a:t>conservative </a:t>
            </a:r>
            <a:r>
              <a:rPr lang="en-ID" sz="3600" b="1" dirty="0">
                <a:latin typeface="Bell MT" pitchFamily="18" charset="0"/>
              </a:rPr>
              <a:t>in </a:t>
            </a:r>
            <a:r>
              <a:rPr lang="id-ID" sz="3600" b="1" dirty="0">
                <a:latin typeface="Bell MT" pitchFamily="18" charset="0"/>
              </a:rPr>
              <a:t>second term</a:t>
            </a:r>
            <a:r>
              <a:rPr lang="en-ID" sz="3600" b="1" dirty="0">
                <a:latin typeface="Bell MT" pitchFamily="18" charset="0"/>
              </a:rPr>
              <a:t>?</a:t>
            </a:r>
            <a:endParaRPr lang="en-US" sz="36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95400"/>
            <a:ext cx="5257800" cy="5029200"/>
          </a:xfrm>
        </p:spPr>
        <p:txBody>
          <a:bodyPr/>
          <a:lstStyle/>
          <a:p>
            <a:r>
              <a:rPr lang="en-ID" sz="1800" dirty="0" err="1">
                <a:latin typeface="Bell MT" pitchFamily="18" charset="0"/>
              </a:rPr>
              <a:t>Jokowi’s</a:t>
            </a:r>
            <a:r>
              <a:rPr lang="en-ID" sz="1800" dirty="0">
                <a:latin typeface="Bell MT" pitchFamily="18" charset="0"/>
              </a:rPr>
              <a:t> reluctance to pursue democratic reform also stems in part from his inability to run for election again in 2024. </a:t>
            </a:r>
          </a:p>
          <a:p>
            <a:r>
              <a:rPr lang="en-ID" sz="1800" dirty="0">
                <a:latin typeface="Bell MT" pitchFamily="18" charset="0"/>
              </a:rPr>
              <a:t>In his first term </a:t>
            </a:r>
            <a:r>
              <a:rPr lang="en-ID" sz="1800" dirty="0" err="1">
                <a:latin typeface="Bell MT" pitchFamily="18" charset="0"/>
              </a:rPr>
              <a:t>Jokowi</a:t>
            </a:r>
            <a:r>
              <a:rPr lang="en-ID" sz="1800" dirty="0">
                <a:latin typeface="Bell MT" pitchFamily="18" charset="0"/>
              </a:rPr>
              <a:t> still had electoral incentives to demonstrate his concern for the trusted law-enforcement institution, the KPK.  </a:t>
            </a:r>
          </a:p>
          <a:p>
            <a:r>
              <a:rPr lang="en-ID" sz="1800" dirty="0">
                <a:latin typeface="Bell MT" pitchFamily="18" charset="0"/>
              </a:rPr>
              <a:t>There is potential for Jokowi’s second term to be more conservative when it comes to maintaining political stability and tolerating dissent.</a:t>
            </a:r>
          </a:p>
          <a:p>
            <a:r>
              <a:rPr lang="en-ID" sz="1800" dirty="0">
                <a:latin typeface="Bell MT" pitchFamily="18" charset="0"/>
              </a:rPr>
              <a:t>The entrenched oligarchic forces have exploited Jokowi’s indifference towards democratic reform and anti-corruption efforts. </a:t>
            </a:r>
          </a:p>
          <a:p>
            <a:r>
              <a:rPr lang="id-ID" sz="1800" dirty="0">
                <a:latin typeface="Bell MT" pitchFamily="18" charset="0"/>
              </a:rPr>
              <a:t>T</a:t>
            </a:r>
            <a:r>
              <a:rPr lang="en-ID" sz="1800" dirty="0">
                <a:latin typeface="Bell MT" pitchFamily="18" charset="0"/>
              </a:rPr>
              <a:t>o amend the 1945 Constitution by reviving GBHN. </a:t>
            </a:r>
            <a:r>
              <a:rPr lang="id-ID" sz="1800" dirty="0">
                <a:latin typeface="Bell MT" pitchFamily="18" charset="0"/>
              </a:rPr>
              <a:t> </a:t>
            </a:r>
            <a:r>
              <a:rPr lang="en-ID" sz="1800" dirty="0">
                <a:latin typeface="Bell MT" pitchFamily="18" charset="0"/>
              </a:rPr>
              <a:t>If the amendment were to be passed, it might open a Pandora’s box that would include amending  the presidential election system. </a:t>
            </a:r>
            <a:endParaRPr lang="en-US" sz="1800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" y="1436914"/>
            <a:ext cx="324938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7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id-ID" sz="4000" b="1" dirty="0">
                <a:latin typeface="Bell MT" panose="02020503060305020303" pitchFamily="18" charset="0"/>
              </a:rPr>
              <a:t>Second-term curse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257800" cy="4724400"/>
          </a:xfrm>
        </p:spPr>
        <p:txBody>
          <a:bodyPr/>
          <a:lstStyle/>
          <a:p>
            <a:r>
              <a:rPr lang="id-ID" sz="2200" dirty="0">
                <a:latin typeface="Bell MT" panose="02020503060305020303" pitchFamily="18" charset="0"/>
              </a:rPr>
              <a:t>Second</a:t>
            </a:r>
            <a:r>
              <a:rPr lang="en-US" sz="2200" dirty="0">
                <a:latin typeface="Bell MT" panose="02020503060305020303" pitchFamily="18" charset="0"/>
              </a:rPr>
              <a:t>-term curse</a:t>
            </a:r>
            <a:r>
              <a:rPr lang="id-ID" sz="2200" dirty="0">
                <a:latin typeface="Bell MT" panose="02020503060305020303" pitchFamily="18" charset="0"/>
              </a:rPr>
              <a:t> in the US politics</a:t>
            </a:r>
            <a:r>
              <a:rPr lang="en-US" sz="2200" dirty="0">
                <a:latin typeface="Bell MT" panose="02020503060305020303" pitchFamily="18" charset="0"/>
              </a:rPr>
              <a:t>. </a:t>
            </a:r>
            <a:endParaRPr lang="id-ID" sz="2200" dirty="0">
              <a:latin typeface="Bell MT" panose="02020503060305020303" pitchFamily="18" charset="0"/>
            </a:endParaRPr>
          </a:p>
          <a:p>
            <a:r>
              <a:rPr lang="id-ID" sz="2200" dirty="0">
                <a:latin typeface="Bell MT" panose="02020503060305020303" pitchFamily="18" charset="0"/>
              </a:rPr>
              <a:t>The </a:t>
            </a:r>
            <a:r>
              <a:rPr lang="en-US" sz="2200" dirty="0">
                <a:latin typeface="Bell MT" panose="02020503060305020303" pitchFamily="18" charset="0"/>
              </a:rPr>
              <a:t>economic performance of the president in the second period was actually not as good as the first period. </a:t>
            </a:r>
            <a:endParaRPr lang="id-ID" sz="2200" dirty="0">
              <a:latin typeface="Bell MT" panose="02020503060305020303" pitchFamily="18" charset="0"/>
            </a:endParaRPr>
          </a:p>
          <a:p>
            <a:r>
              <a:rPr lang="id-ID" sz="2200" dirty="0">
                <a:latin typeface="Bell MT" panose="02020503060305020303" pitchFamily="18" charset="0"/>
              </a:rPr>
              <a:t>Only </a:t>
            </a:r>
            <a:r>
              <a:rPr lang="en-US" sz="2200" dirty="0">
                <a:latin typeface="Bell MT" panose="02020503060305020303" pitchFamily="18" charset="0"/>
              </a:rPr>
              <a:t>three of the 11 presidents in the US produced better economic performance in the second period than in the first term of office.</a:t>
            </a:r>
            <a:endParaRPr lang="id-ID" sz="2200" dirty="0">
              <a:latin typeface="Bell MT" panose="02020503060305020303" pitchFamily="18" charset="0"/>
            </a:endParaRPr>
          </a:p>
          <a:p>
            <a:r>
              <a:rPr lang="id-ID" sz="2200" dirty="0">
                <a:latin typeface="Bell MT" panose="02020503060305020303" pitchFamily="18" charset="0"/>
              </a:rPr>
              <a:t>Public support for SBY in the early of his second term was better than Jokowi.</a:t>
            </a:r>
          </a:p>
          <a:p>
            <a:r>
              <a:rPr lang="id-ID" sz="2200" dirty="0">
                <a:latin typeface="Bell MT" panose="02020503060305020303" pitchFamily="18" charset="0"/>
              </a:rPr>
              <a:t>Do structural but unpopuler reforms as soon as possible, at least before the end of 2022.</a:t>
            </a:r>
            <a:endParaRPr lang="en-US" sz="2200" dirty="0">
              <a:latin typeface="Bell MT" panose="02020503060305020303" pitchFamily="18" charset="0"/>
            </a:endParaRPr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7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2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D" b="1" kern="0" dirty="0">
                <a:latin typeface="+mn-lt"/>
              </a:rPr>
              <a:t>Polarization</a:t>
            </a:r>
            <a:r>
              <a:rPr lang="id-ID" b="1" kern="0" dirty="0">
                <a:latin typeface="+mn-lt"/>
              </a:rPr>
              <a:t> and Road to 2024</a:t>
            </a:r>
            <a:endParaRPr lang="nn-NO" b="1" kern="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4859338" y="6473825"/>
            <a:ext cx="367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rgbClr val="000000"/>
                </a:solidFill>
                <a:latin typeface="Lucida Sans Unicode" pitchFamily="34" charset="0"/>
                <a:ea typeface="ＭＳ Ｐゴシック" pitchFamily="34" charset="-128"/>
              </a:rPr>
              <a:t>Exit Poll Pemilu 2019 | </a:t>
            </a:r>
            <a:fld id="{E6BCE2AE-1EAE-48D9-9591-6264D0E4E1C7}" type="slidenum">
              <a:rPr lang="en-US" sz="1200">
                <a:solidFill>
                  <a:srgbClr val="000000"/>
                </a:solidFill>
                <a:latin typeface="Lucida Sans Unicode" pitchFamily="34" charset="0"/>
                <a:ea typeface="ＭＳ Ｐゴシック" pitchFamily="34" charset="-128"/>
              </a:rPr>
              <a:pPr algn="r" eaLnBrk="1" hangingPunct="1"/>
              <a:t>13</a:t>
            </a:fld>
            <a:endParaRPr lang="en-US" sz="1200">
              <a:solidFill>
                <a:srgbClr val="000000"/>
              </a:solidFill>
              <a:latin typeface="Lucida Sans Unicode" pitchFamily="34" charset="0"/>
              <a:ea typeface="ＭＳ Ｐゴシック" pitchFamily="34" charset="-128"/>
            </a:endParaRP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457200" y="71438"/>
            <a:ext cx="8229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rgbClr val="000000"/>
                </a:solidFill>
                <a:latin typeface="Calibri" pitchFamily="34" charset="0"/>
              </a:rPr>
              <a:t>Presidential Vote Based on Religion &amp;</a:t>
            </a:r>
          </a:p>
          <a:p>
            <a:pPr algn="ctr" eaLnBrk="1" hangingPunct="1"/>
            <a:r>
              <a:rPr lang="en-US" sz="2900" b="1">
                <a:solidFill>
                  <a:srgbClr val="000000"/>
                </a:solidFill>
                <a:latin typeface="Calibri" pitchFamily="34" charset="0"/>
              </a:rPr>
              <a:t> Islamic Organization ID</a:t>
            </a:r>
          </a:p>
        </p:txBody>
      </p:sp>
      <p:graphicFrame>
        <p:nvGraphicFramePr>
          <p:cNvPr id="24580" name="Chart 4"/>
          <p:cNvGraphicFramePr>
            <a:graphicFrameLocks/>
          </p:cNvGraphicFramePr>
          <p:nvPr/>
        </p:nvGraphicFramePr>
        <p:xfrm>
          <a:off x="57150" y="1001713"/>
          <a:ext cx="4565650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r:id="rId3" imgW="4566300" imgH="4279763" progId="Excel.Chart.8">
                  <p:embed/>
                </p:oleObj>
              </mc:Choice>
              <mc:Fallback>
                <p:oleObj r:id="rId3" imgW="4566300" imgH="4279763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01713"/>
                        <a:ext cx="4565650" cy="427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Chart 7"/>
          <p:cNvGraphicFramePr>
            <a:graphicFrameLocks/>
          </p:cNvGraphicFramePr>
          <p:nvPr/>
        </p:nvGraphicFramePr>
        <p:xfrm>
          <a:off x="4521200" y="1001713"/>
          <a:ext cx="4565650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r:id="rId5" imgW="4566300" imgH="4279763" progId="Excel.Chart.8">
                  <p:embed/>
                </p:oleObj>
              </mc:Choice>
              <mc:Fallback>
                <p:oleObj r:id="rId5" imgW="4566300" imgH="4279763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001713"/>
                        <a:ext cx="4565650" cy="427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06425" y="5313363"/>
            <a:ext cx="8075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Century Gothic" pitchFamily="34" charset="0"/>
                <a:ea typeface="ＭＳ Ｐゴシック" pitchFamily="34" charset="-128"/>
              </a:rPr>
              <a:t>Muslim voters are fairly evenly divided into two candidate pairs, while non-Islamic voters showed solid support for candidate pair no 01. NU residents tend to vote for candidate 01, while Muslims affiliated with Muhammadiyah and other mass organizations and non-affiliates tend to choose candidate 02.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1700"/>
          </a:xfrm>
        </p:spPr>
        <p:txBody>
          <a:bodyPr/>
          <a:lstStyle/>
          <a:p>
            <a:pPr eaLnBrk="1" hangingPunct="1"/>
            <a:r>
              <a:rPr lang="en-US" sz="2800" b="1">
                <a:latin typeface="Bell MT" pitchFamily="18" charset="0"/>
              </a:rPr>
              <a:t>Elections were considered to be free and fair (%)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0413" y="1366838"/>
          <a:ext cx="7645400" cy="4625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9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Status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Election Year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Exit Poll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Post-election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Loser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2009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39.2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89.8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79.3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-10.5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Winner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60.8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95.1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91.7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-3.4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Loser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96.5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74.3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-22.2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Winner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94.2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82.1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-12.1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Loser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44.5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91.9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38.6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-53.3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Winner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55.5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95.3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88.9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-6.4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73063"/>
            <a:ext cx="8026400" cy="974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latin typeface="Bell MT" panose="02020503060305020303" pitchFamily="18" charset="0"/>
              </a:rPr>
              <a:t>Indicators of democratic deterioration</a:t>
            </a:r>
            <a:r>
              <a:rPr lang="id-ID" sz="3600" b="1" dirty="0">
                <a:latin typeface="Bell MT" panose="02020503060305020303" pitchFamily="18" charset="0"/>
              </a:rPr>
              <a:t> 2009, 2014 &amp; 2019</a:t>
            </a:r>
            <a:r>
              <a:rPr lang="en-US" b="1" dirty="0">
                <a:latin typeface="Bell MT" panose="02020503060305020303" pitchFamily="18" charset="0"/>
              </a:rPr>
              <a:t> </a:t>
            </a:r>
            <a:br>
              <a:rPr lang="en-US" dirty="0">
                <a:latin typeface="Bell MT" panose="02020503060305020303" pitchFamily="18" charset="0"/>
              </a:rPr>
            </a:br>
            <a:r>
              <a:rPr lang="en-US" sz="3600" dirty="0">
                <a:latin typeface="Bell MT" panose="02020503060305020303" pitchFamily="18" charset="0"/>
              </a:rPr>
              <a:t>(% of those who said always and often)</a:t>
            </a:r>
          </a:p>
        </p:txBody>
      </p:sp>
      <p:graphicFrame>
        <p:nvGraphicFramePr>
          <p:cNvPr id="31747" name="Content Placeholder 3"/>
          <p:cNvGraphicFramePr>
            <a:graphicFrameLocks noGrp="1"/>
          </p:cNvGraphicFramePr>
          <p:nvPr>
            <p:ph idx="1"/>
          </p:nvPr>
        </p:nvGraphicFramePr>
        <p:xfrm>
          <a:off x="577850" y="1506538"/>
          <a:ext cx="79883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r:id="rId3" imgW="7986452" imgH="4724809" progId="Excel.Chart.8">
                  <p:embed/>
                </p:oleObj>
              </mc:Choice>
              <mc:Fallback>
                <p:oleObj r:id="rId3" imgW="7986452" imgH="4724809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506538"/>
                        <a:ext cx="7988300" cy="472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301625"/>
            <a:ext cx="7886700" cy="920750"/>
          </a:xfrm>
        </p:spPr>
        <p:txBody>
          <a:bodyPr/>
          <a:lstStyle/>
          <a:p>
            <a:pPr eaLnBrk="1" hangingPunct="1"/>
            <a:r>
              <a:rPr lang="en-US" sz="3200" b="1">
                <a:latin typeface="Bell MT" pitchFamily="18" charset="0"/>
              </a:rPr>
              <a:t>Democratic deterioration among winners (left panel) and losers (right panel)</a:t>
            </a:r>
            <a:r>
              <a:rPr lang="id-ID" sz="3200" b="1">
                <a:latin typeface="Bell MT" pitchFamily="18" charset="0"/>
              </a:rPr>
              <a:t>, 2009, 2014 and 2019</a:t>
            </a:r>
            <a:endParaRPr lang="en-US" sz="3200" b="1">
              <a:latin typeface="Bell MT" pitchFamily="18" charset="0"/>
            </a:endParaRPr>
          </a:p>
        </p:txBody>
      </p:sp>
      <p:pic>
        <p:nvPicPr>
          <p:cNvPr id="32771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339850"/>
            <a:ext cx="3943350" cy="4291013"/>
          </a:xfrm>
        </p:spPr>
      </p:pic>
      <p:pic>
        <p:nvPicPr>
          <p:cNvPr id="3277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439863"/>
            <a:ext cx="38576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532438"/>
            <a:ext cx="410686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id-ID" b="1" dirty="0">
                <a:latin typeface="Bell MT" panose="02020503060305020303" pitchFamily="18" charset="0"/>
              </a:rPr>
              <a:t>Potensial candidates for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0573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6" y="1289957"/>
            <a:ext cx="204651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295400"/>
            <a:ext cx="213359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289957"/>
            <a:ext cx="2106724" cy="252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804556"/>
            <a:ext cx="2068286" cy="24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7" y="3804557"/>
            <a:ext cx="2046514" cy="24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4" y="3810000"/>
            <a:ext cx="2143125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8" y="3810000"/>
            <a:ext cx="2106725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625475"/>
          </a:xfrm>
        </p:spPr>
        <p:txBody>
          <a:bodyPr/>
          <a:lstStyle/>
          <a:p>
            <a:pPr eaLnBrk="1" hangingPunct="1"/>
            <a:r>
              <a:rPr lang="en-US" b="1" dirty="0">
                <a:latin typeface="Bell MT" pitchFamily="18" charset="0"/>
              </a:rPr>
              <a:t>Background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066800"/>
            <a:ext cx="5181600" cy="5105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ID" sz="3800" dirty="0">
                <a:latin typeface="Bell MT" pitchFamily="18" charset="0"/>
              </a:rPr>
              <a:t>Unlike the euphoria surrounding his first victory in 2014, </a:t>
            </a:r>
            <a:r>
              <a:rPr lang="en-ID" sz="3800" dirty="0" err="1">
                <a:latin typeface="Bell MT" pitchFamily="18" charset="0"/>
              </a:rPr>
              <a:t>Jokowi’s</a:t>
            </a:r>
            <a:r>
              <a:rPr lang="en-ID" sz="3800" dirty="0">
                <a:latin typeface="Bell MT" pitchFamily="18" charset="0"/>
              </a:rPr>
              <a:t> second term starts in a much more sombre mood. </a:t>
            </a:r>
          </a:p>
          <a:p>
            <a:pPr eaLnBrk="1" hangingPunct="1">
              <a:defRPr/>
            </a:pPr>
            <a:r>
              <a:rPr lang="en-ID" sz="3800" dirty="0">
                <a:latin typeface="Bell MT" pitchFamily="18" charset="0"/>
              </a:rPr>
              <a:t>Imminent threat toward democratic consolidation and anti-corruption agenda.</a:t>
            </a:r>
          </a:p>
          <a:p>
            <a:pPr eaLnBrk="1" hangingPunct="1">
              <a:defRPr/>
            </a:pPr>
            <a:r>
              <a:rPr lang="en-ID" sz="3800" dirty="0">
                <a:latin typeface="Bell MT" pitchFamily="18" charset="0"/>
              </a:rPr>
              <a:t>The personal factors contribute to this trend: as a technocratic populist and his preference on economic development. </a:t>
            </a:r>
          </a:p>
          <a:p>
            <a:pPr eaLnBrk="1" hangingPunct="1">
              <a:defRPr/>
            </a:pPr>
            <a:r>
              <a:rPr lang="en-ID" sz="3800" dirty="0">
                <a:latin typeface="Bell MT" pitchFamily="18" charset="0"/>
              </a:rPr>
              <a:t>The structural consolidation of oligarchic political elites. </a:t>
            </a:r>
          </a:p>
          <a:p>
            <a:pPr eaLnBrk="1" hangingPunct="1">
              <a:defRPr/>
            </a:pPr>
            <a:r>
              <a:rPr lang="en-ID" sz="3800" dirty="0">
                <a:latin typeface="Bell MT" pitchFamily="18" charset="0"/>
              </a:rPr>
              <a:t>Further erosion of democratic values gained during post New Order. </a:t>
            </a:r>
          </a:p>
          <a:p>
            <a:pPr eaLnBrk="1" hangingPunct="1">
              <a:defRPr/>
            </a:pPr>
            <a:endParaRPr lang="id-ID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505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70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D" sz="4000" b="1" dirty="0">
                <a:latin typeface="Bell MT" pitchFamily="18" charset="0"/>
              </a:rPr>
              <a:t>Economy remains his priority</a:t>
            </a:r>
            <a:endParaRPr lang="en-US" sz="4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4800600"/>
          </a:xfrm>
        </p:spPr>
        <p:txBody>
          <a:bodyPr/>
          <a:lstStyle/>
          <a:p>
            <a:r>
              <a:rPr lang="en-ID" sz="2200" dirty="0">
                <a:latin typeface="Bell MT" pitchFamily="18" charset="0"/>
              </a:rPr>
              <a:t>The economy will remain his main priority. Infrastructure development, human resource development, further investment sectors and the perennial issue of bureaucratic reform.</a:t>
            </a:r>
          </a:p>
          <a:p>
            <a:r>
              <a:rPr lang="en-ID" sz="2200" dirty="0">
                <a:latin typeface="Bell MT" pitchFamily="18" charset="0"/>
              </a:rPr>
              <a:t>Missing from </a:t>
            </a:r>
            <a:r>
              <a:rPr lang="en-ID" sz="2200" dirty="0" err="1">
                <a:latin typeface="Bell MT" pitchFamily="18" charset="0"/>
              </a:rPr>
              <a:t>Jokowi’s</a:t>
            </a:r>
            <a:r>
              <a:rPr lang="en-ID" sz="2200" dirty="0">
                <a:latin typeface="Bell MT" pitchFamily="18" charset="0"/>
              </a:rPr>
              <a:t> speeches was a focus on the agenda of human rights and the eradication of corruption. </a:t>
            </a:r>
          </a:p>
          <a:p>
            <a:r>
              <a:rPr lang="en-ID" sz="2200" dirty="0">
                <a:latin typeface="Bell MT" pitchFamily="18" charset="0"/>
              </a:rPr>
              <a:t>There are a number of reasons:</a:t>
            </a:r>
            <a:r>
              <a:rPr lang="id-ID" sz="2200" dirty="0">
                <a:latin typeface="Bell MT" pitchFamily="18" charset="0"/>
              </a:rPr>
              <a:t> </a:t>
            </a:r>
            <a:r>
              <a:rPr lang="en-ID" sz="2200" dirty="0">
                <a:latin typeface="Bell MT" pitchFamily="18" charset="0"/>
              </a:rPr>
              <a:t>by emphasising economic issues, Jokowi encounters less opposition and conflict with parliament. </a:t>
            </a:r>
          </a:p>
          <a:p>
            <a:endParaRPr lang="en-ID" sz="2400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3013" name="Picture 5" descr="https://awsimages.detik.net.id/community/media/visual/2019/02/06/06263c1f-b463-4184-825d-93ffaac42098.jpeg?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429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8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A540BBC-108A-493F-8214-244A225F1018}" type="slidenum">
              <a:rPr lang="en-US" altLang="id-ID" sz="1400">
                <a:latin typeface="Arial" charset="0"/>
              </a:rPr>
              <a:pPr algn="r"/>
              <a:t>4</a:t>
            </a:fld>
            <a:endParaRPr lang="en-US" altLang="id-ID" sz="1400">
              <a:latin typeface="Arial" charset="0"/>
            </a:endParaRPr>
          </a:p>
        </p:txBody>
      </p:sp>
      <p:pic>
        <p:nvPicPr>
          <p:cNvPr id="5123" name="Picture 4" descr="Logo%20L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57200"/>
            <a:ext cx="984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931988" y="547688"/>
            <a:ext cx="67548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SG" sz="2400" b="1">
                <a:latin typeface="Calibri" pitchFamily="34" charset="0"/>
              </a:rPr>
              <a:t>What is the MOST important issue for Indonesia right now? (Up to three)</a:t>
            </a:r>
            <a:endParaRPr lang="en-US" altLang="id-ID" sz="2400" b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447800"/>
          <a:ext cx="7467600" cy="4614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4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What is the MOST important issue for Indonesia right now? (Up to three)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1. Economic management and growth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2. Agriculture, food, fishery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3. Wages, income, salaries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4. Natural disaster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5. Crime, law enforcement, security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6. Industrial development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7. Political stability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8. Unemployment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9. The environment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10. Poverty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11. Justice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12. Education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13. Enforcing women's right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14. Infrastructure and transportation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15. Political reform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16. Healthcare services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17. Child protection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18. Ensuring human and civil rights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19. Foreign policy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20. Fighting communism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21. Defence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22. Protecting religious and ethnic minorities 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23. Corruption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24. Taxes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25. Price stability and inflation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26. Drugs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27. Lack of moral values	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28. Social welfare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>
                          <a:effectLst/>
                        </a:rPr>
                        <a:t>29.Other: …………………………………………………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dirty="0">
                          <a:effectLst/>
                        </a:rPr>
                        <a:t>88. DK/DA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16AFF-9206-4DD7-8652-590EA96ABB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239000" cy="4648200"/>
          </a:xfrm>
          <a:prstGeom prst="rect">
            <a:avLst/>
          </a:prstGeom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914400" y="547688"/>
            <a:ext cx="7620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altLang="id-ID" sz="1600" b="1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85800" y="704850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Bell MT" pitchFamily="18" charset="0"/>
              </a:rPr>
              <a:t>Most important issues (Top five based on respondents first choice</a:t>
            </a:r>
            <a:endParaRPr lang="id-ID" sz="2000" b="1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ID" b="1" dirty="0">
                <a:latin typeface="Bell MT" pitchFamily="18" charset="0"/>
              </a:rPr>
              <a:t>Personal </a:t>
            </a:r>
            <a:r>
              <a:rPr lang="id-ID" b="1" dirty="0">
                <a:latin typeface="Bell MT" pitchFamily="18" charset="0"/>
              </a:rPr>
              <a:t>factor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4953000" cy="5105400"/>
          </a:xfrm>
        </p:spPr>
        <p:txBody>
          <a:bodyPr/>
          <a:lstStyle/>
          <a:p>
            <a:r>
              <a:rPr lang="en-ID" sz="2100" dirty="0">
                <a:latin typeface="Bell MT" pitchFamily="18" charset="0"/>
              </a:rPr>
              <a:t>The second reason is personal character. </a:t>
            </a:r>
            <a:r>
              <a:rPr lang="en-ID" sz="2100" dirty="0" err="1">
                <a:latin typeface="Bell MT" pitchFamily="18" charset="0"/>
              </a:rPr>
              <a:t>Jokowi’s</a:t>
            </a:r>
            <a:r>
              <a:rPr lang="en-ID" sz="2100" dirty="0">
                <a:latin typeface="Bell MT" pitchFamily="18" charset="0"/>
              </a:rPr>
              <a:t> political outlook is a combination of non-ideological technocratic pragmatism and social empathy for the poor.  </a:t>
            </a:r>
          </a:p>
          <a:p>
            <a:r>
              <a:rPr lang="en-ID" sz="2100" dirty="0">
                <a:latin typeface="Bell MT" pitchFamily="18" charset="0"/>
              </a:rPr>
              <a:t>Jokowi tends to view non-economic issues as secondary, or merely as instruments to advance economic development. </a:t>
            </a:r>
            <a:endParaRPr lang="id-ID" sz="2100" dirty="0">
              <a:latin typeface="Bell MT" pitchFamily="18" charset="0"/>
            </a:endParaRPr>
          </a:p>
          <a:p>
            <a:r>
              <a:rPr lang="id-ID" sz="2100" dirty="0">
                <a:latin typeface="Bell MT" pitchFamily="18" charset="0"/>
              </a:rPr>
              <a:t>Democracy </a:t>
            </a:r>
            <a:r>
              <a:rPr lang="en-ID" sz="2100" dirty="0">
                <a:latin typeface="Bell MT" pitchFamily="18" charset="0"/>
              </a:rPr>
              <a:t>is only a ‘tool’ to achieve the goals of people’s welfare. This view is problematic because people’s welfare can be achieved without democracy, as in the cases of China and Vietnam. </a:t>
            </a:r>
          </a:p>
          <a:p>
            <a:endParaRPr lang="en-ID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35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8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id-ID" dirty="0">
                <a:latin typeface="Bell MT" panose="02020503060305020303" pitchFamily="18" charset="0"/>
              </a:rPr>
              <a:t>State led authoritarian capitalism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5842" name="Picture 2" descr="C:\Users\LENOVO\AppData\Local\Temp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47800"/>
            <a:ext cx="44957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1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>
                <a:latin typeface="Bell MT" panose="02020503060305020303" pitchFamily="18" charset="0"/>
              </a:rPr>
              <a:t>Constitutional term limit and         an unburden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4724400"/>
          </a:xfrm>
        </p:spPr>
        <p:txBody>
          <a:bodyPr/>
          <a:lstStyle/>
          <a:p>
            <a:r>
              <a:rPr lang="id-ID" sz="2000" dirty="0">
                <a:latin typeface="Bell MT" panose="02020503060305020303" pitchFamily="18" charset="0"/>
              </a:rPr>
              <a:t>Almost</a:t>
            </a:r>
            <a:r>
              <a:rPr lang="en-US" sz="2000" dirty="0">
                <a:latin typeface="Bell MT" panose="02020503060305020303" pitchFamily="18" charset="0"/>
              </a:rPr>
              <a:t> no significant difference between the main agendas of Jokowi’s first and second term. </a:t>
            </a:r>
            <a:endParaRPr lang="id-ID" sz="2000" dirty="0">
              <a:latin typeface="Bell MT" panose="02020503060305020303" pitchFamily="18" charset="0"/>
            </a:endParaRPr>
          </a:p>
          <a:p>
            <a:r>
              <a:rPr lang="en-US" sz="2000" dirty="0">
                <a:latin typeface="Bell MT" panose="02020503060305020303" pitchFamily="18" charset="0"/>
              </a:rPr>
              <a:t>The game-changing factor is the constitutional term limit. </a:t>
            </a:r>
            <a:r>
              <a:rPr lang="id-ID" sz="2000" dirty="0">
                <a:latin typeface="Bell MT" panose="02020503060305020303" pitchFamily="18" charset="0"/>
              </a:rPr>
              <a:t>M</a:t>
            </a:r>
            <a:r>
              <a:rPr lang="en-US" sz="2000" dirty="0">
                <a:latin typeface="Bell MT" panose="02020503060305020303" pitchFamily="18" charset="0"/>
              </a:rPr>
              <a:t>any predict that his performance will be less unconstrained by the electoral burden in his last term. </a:t>
            </a:r>
            <a:endParaRPr lang="id-ID" sz="2000" dirty="0">
              <a:latin typeface="Bell MT" panose="02020503060305020303" pitchFamily="18" charset="0"/>
            </a:endParaRPr>
          </a:p>
          <a:p>
            <a:r>
              <a:rPr lang="id-ID" sz="2000" dirty="0">
                <a:latin typeface="Bell MT" panose="02020503060305020303" pitchFamily="18" charset="0"/>
              </a:rPr>
              <a:t>H</a:t>
            </a:r>
            <a:r>
              <a:rPr lang="en-US" sz="2000" dirty="0">
                <a:latin typeface="Bell MT" panose="02020503060305020303" pitchFamily="18" charset="0"/>
              </a:rPr>
              <a:t>is ‘without burden’ statement was made in the context of economic reform</a:t>
            </a:r>
            <a:r>
              <a:rPr lang="id-ID" sz="2000" dirty="0">
                <a:latin typeface="Bell MT" panose="02020503060305020303" pitchFamily="18" charset="0"/>
              </a:rPr>
              <a:t>.</a:t>
            </a:r>
            <a:r>
              <a:rPr lang="en-US" sz="2000" dirty="0">
                <a:latin typeface="Bell MT" panose="02020503060305020303" pitchFamily="18" charset="0"/>
              </a:rPr>
              <a:t> Jokowi will be more courageous in carrying out unpopular economic policies to fulfil the commitment to the economic reforms.</a:t>
            </a:r>
            <a:endParaRPr lang="id-ID" sz="2000" dirty="0">
              <a:latin typeface="Bell MT" panose="02020503060305020303" pitchFamily="18" charset="0"/>
            </a:endParaRPr>
          </a:p>
          <a:p>
            <a:r>
              <a:rPr lang="id-ID" sz="2000" dirty="0">
                <a:latin typeface="Bell MT" panose="02020503060305020303" pitchFamily="18" charset="0"/>
              </a:rPr>
              <a:t>BPJS, energy reform, revision on </a:t>
            </a:r>
            <a:r>
              <a:rPr lang="en-US" sz="2000" dirty="0" err="1">
                <a:latin typeface="Bell MT" panose="02020503060305020303" pitchFamily="18" charset="0"/>
              </a:rPr>
              <a:t>Labour</a:t>
            </a:r>
            <a:r>
              <a:rPr lang="en-US" sz="2000" dirty="0">
                <a:latin typeface="Bell MT" panose="02020503060305020303" pitchFamily="18" charset="0"/>
              </a:rPr>
              <a:t> Law 13 of 2003</a:t>
            </a:r>
            <a:r>
              <a:rPr lang="id-ID" sz="2000" dirty="0">
                <a:latin typeface="Bell MT" panose="02020503060305020303" pitchFamily="18" charset="0"/>
              </a:rPr>
              <a:t>.</a:t>
            </a:r>
            <a:endParaRPr lang="en-US" sz="2000" dirty="0">
              <a:latin typeface="Bell MT" panose="02020503060305020303" pitchFamily="18" charset="0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581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2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id-ID" sz="3500" b="1" dirty="0">
                <a:latin typeface="Bell MT" panose="02020503060305020303" pitchFamily="18" charset="0"/>
              </a:rPr>
              <a:t>Cabinet: </a:t>
            </a:r>
            <a:r>
              <a:rPr lang="en-US" sz="3500" b="1" dirty="0">
                <a:latin typeface="Bell MT" panose="02020503060305020303" pitchFamily="18" charset="0"/>
              </a:rPr>
              <a:t>The good, the bad, and the ugly</a:t>
            </a:r>
            <a:endParaRPr lang="id-ID" sz="3500" b="1" dirty="0"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5181600"/>
          </a:xfrm>
        </p:spPr>
        <p:txBody>
          <a:bodyPr/>
          <a:lstStyle/>
          <a:p>
            <a:r>
              <a:rPr lang="en-US" sz="1800" dirty="0">
                <a:latin typeface="Bell MT" panose="02020503060305020303" pitchFamily="18" charset="0"/>
              </a:rPr>
              <a:t>Although Jokowi cannot run again in 2024, his coalition parties still need to compete in the next election.</a:t>
            </a:r>
          </a:p>
          <a:p>
            <a:r>
              <a:rPr lang="en-US" sz="1800" dirty="0">
                <a:latin typeface="Bell MT" panose="02020503060305020303" pitchFamily="18" charset="0"/>
              </a:rPr>
              <a:t>Jokowi added </a:t>
            </a:r>
            <a:r>
              <a:rPr lang="id-ID" sz="1800" dirty="0">
                <a:latin typeface="Bell MT" panose="02020503060305020303" pitchFamily="18" charset="0"/>
              </a:rPr>
              <a:t>Gerindra </a:t>
            </a:r>
            <a:r>
              <a:rPr lang="en-US" sz="1800" dirty="0">
                <a:latin typeface="Bell MT" panose="02020503060305020303" pitchFamily="18" charset="0"/>
              </a:rPr>
              <a:t>to his parliamentary coalition in anticipation of defections if he launched controversial policies. </a:t>
            </a:r>
            <a:endParaRPr lang="id-ID" sz="1800" dirty="0">
              <a:latin typeface="Bell MT" panose="02020503060305020303" pitchFamily="18" charset="0"/>
            </a:endParaRPr>
          </a:p>
          <a:p>
            <a:r>
              <a:rPr lang="id-ID" sz="1800" dirty="0">
                <a:latin typeface="Bell MT" panose="02020503060305020303" pitchFamily="18" charset="0"/>
              </a:rPr>
              <a:t>Although </a:t>
            </a:r>
            <a:r>
              <a:rPr lang="en-US" sz="1800" dirty="0">
                <a:latin typeface="Bell MT" panose="02020503060305020303" pitchFamily="18" charset="0"/>
              </a:rPr>
              <a:t>his coalition looks secure on paper, the supporting parties are not controlled directly by Jokowi. </a:t>
            </a:r>
            <a:endParaRPr lang="id-ID" sz="1800" dirty="0">
              <a:latin typeface="Bell MT" panose="02020503060305020303" pitchFamily="18" charset="0"/>
            </a:endParaRPr>
          </a:p>
          <a:p>
            <a:r>
              <a:rPr lang="id-ID" sz="1800" dirty="0">
                <a:latin typeface="Bell MT" panose="02020503060305020303" pitchFamily="18" charset="0"/>
              </a:rPr>
              <a:t>Cabinet is </a:t>
            </a:r>
            <a:r>
              <a:rPr lang="en-US" sz="1800" dirty="0">
                <a:latin typeface="Bell MT" panose="02020503060305020303" pitchFamily="18" charset="0"/>
              </a:rPr>
              <a:t>a mix of “the good, the bad, and the ugly” of politicians and professionals</a:t>
            </a:r>
            <a:r>
              <a:rPr lang="id-ID" sz="1800" dirty="0">
                <a:latin typeface="Bell MT" panose="02020503060305020303" pitchFamily="18" charset="0"/>
              </a:rPr>
              <a:t>. </a:t>
            </a:r>
          </a:p>
          <a:p>
            <a:r>
              <a:rPr lang="id-ID" sz="1800" dirty="0">
                <a:latin typeface="Bell MT" panose="02020503060305020303" pitchFamily="18" charset="0"/>
              </a:rPr>
              <a:t>NU is the unhappiest group since the formation of the cabinet.</a:t>
            </a:r>
          </a:p>
          <a:p>
            <a:r>
              <a:rPr lang="id-ID" sz="1800" dirty="0">
                <a:latin typeface="Bell MT" panose="02020503060305020303" pitchFamily="18" charset="0"/>
              </a:rPr>
              <a:t>Competing oligarchs surrounding Jokowi: Megawati, Surya Paloh, Luhut Panjaitan dan Prabowo.  </a:t>
            </a:r>
            <a:endParaRPr lang="en-US" sz="1800" dirty="0">
              <a:latin typeface="Bell MT" panose="02020503060305020303" pitchFamily="18" charset="0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6454-970C-4440-A927-EBF2320B2E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80455"/>
            <a:ext cx="3200400" cy="37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5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1043</Words>
  <Application>Microsoft Office PowerPoint</Application>
  <PresentationFormat>On-screen Show (4:3)</PresentationFormat>
  <Paragraphs>138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Bell MT</vt:lpstr>
      <vt:lpstr>Calibri</vt:lpstr>
      <vt:lpstr>Century Gothic</vt:lpstr>
      <vt:lpstr>Lucida Sans Unicode</vt:lpstr>
      <vt:lpstr>Segoe UI</vt:lpstr>
      <vt:lpstr>Verdana</vt:lpstr>
      <vt:lpstr>Office Theme</vt:lpstr>
      <vt:lpstr>Microsoft Excel Chart</vt:lpstr>
      <vt:lpstr>PowerPoint Presentation</vt:lpstr>
      <vt:lpstr>Background</vt:lpstr>
      <vt:lpstr>Economy remains his priority</vt:lpstr>
      <vt:lpstr>PowerPoint Presentation</vt:lpstr>
      <vt:lpstr>PowerPoint Presentation</vt:lpstr>
      <vt:lpstr>Personal factor</vt:lpstr>
      <vt:lpstr>State led authoritarian capitalism</vt:lpstr>
      <vt:lpstr>Constitutional term limit and         an unburden claim</vt:lpstr>
      <vt:lpstr>Cabinet: The good, the bad, and the ugly</vt:lpstr>
      <vt:lpstr>More conservative in second term?</vt:lpstr>
      <vt:lpstr>Second-term curse</vt:lpstr>
      <vt:lpstr>Polarization and Road to 2024</vt:lpstr>
      <vt:lpstr>PowerPoint Presentation</vt:lpstr>
      <vt:lpstr>PowerPoint Presentation</vt:lpstr>
      <vt:lpstr>Elections were considered to be free and fair (%)</vt:lpstr>
      <vt:lpstr>Indicators of democratic deterioration 2009, 2014 &amp; 2019  (% of those who said always and often)</vt:lpstr>
      <vt:lpstr>Democratic deterioration among winners (left panel) and losers (right panel), 2009, 2014 and 2019</vt:lpstr>
      <vt:lpstr>Potensial candidates for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BURHAN</dc:creator>
  <cp:lastModifiedBy>Lenovo</cp:lastModifiedBy>
  <cp:revision>45</cp:revision>
  <dcterms:created xsi:type="dcterms:W3CDTF">2009-08-30T16:25:20Z</dcterms:created>
  <dcterms:modified xsi:type="dcterms:W3CDTF">2019-12-09T03:23:25Z</dcterms:modified>
</cp:coreProperties>
</file>